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1202" r:id="rId2"/>
    <p:sldId id="5202" r:id="rId3"/>
    <p:sldId id="5197" r:id="rId4"/>
    <p:sldId id="5198" r:id="rId5"/>
    <p:sldId id="5186" r:id="rId6"/>
    <p:sldId id="5192" r:id="rId7"/>
    <p:sldId id="5201" r:id="rId8"/>
    <p:sldId id="5190" r:id="rId9"/>
    <p:sldId id="5195" r:id="rId10"/>
    <p:sldId id="5196" r:id="rId11"/>
    <p:sldId id="5199" r:id="rId12"/>
    <p:sldId id="5203" r:id="rId13"/>
    <p:sldId id="5200" r:id="rId14"/>
    <p:sldId id="5204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00" autoAdjust="0"/>
    <p:restoredTop sz="92840" autoAdjust="0"/>
  </p:normalViewPr>
  <p:slideViewPr>
    <p:cSldViewPr snapToGrid="0">
      <p:cViewPr varScale="1">
        <p:scale>
          <a:sx n="81" d="100"/>
          <a:sy n="81" d="100"/>
        </p:scale>
        <p:origin x="101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89DAC-04E3-4D79-B31A-FDAC4B66041F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47308-1F80-43D3-8FDD-DC0E8588EB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078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0096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47308-1F80-43D3-8FDD-DC0E8588EBA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6356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26C9CB-D355-42EE-AEED-52D52A323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02982BE-5DAE-4A3E-A8DE-ED50218D6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09598D-DA80-4C3E-A827-95A2BF89F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B95B-B700-442F-A0CA-0BC424CC7108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C95E78-F983-4359-8E9C-EED4A052B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981943-2D1D-41C7-A0E5-757FD4EA4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C337B-ABDD-4B3A-83A8-26ACBFB5B3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14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D56CDF-9B0E-4182-8DF7-8CA0A9DE2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345E330-230D-437C-9F70-619A9D314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D7BF2C-3078-41C0-AE08-552B746BC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B95B-B700-442F-A0CA-0BC424CC7108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EBEA36-8443-4A5C-AFB9-C27E04D14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659D2B-D8A3-4996-B0AF-66903AC9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C337B-ABDD-4B3A-83A8-26ACBFB5B3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822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5D7E701-5FB6-4A5F-A70D-07D7510757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392C739-EA61-4165-A498-7543425AF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81213E-7A36-4AFA-AB47-3AA3AA813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B95B-B700-442F-A0CA-0BC424CC7108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BE81B3-38FF-4E42-AF41-88F24683C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9F1AF1-49F7-4790-95A3-5E55DB29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C337B-ABDD-4B3A-83A8-26ACBFB5B3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156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253860" y="6356184"/>
            <a:ext cx="1645029" cy="407802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9529" tIns="49529" rIns="49529" bIns="49529" numCol="1" spcCol="28575" rtlCol="0" anchor="ctr">
            <a:spAutoFit/>
          </a:bodyPr>
          <a:lstStyle/>
          <a:p>
            <a:pPr marL="0" marR="0" indent="0" algn="l" defTabSz="990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1534351" y="6502558"/>
            <a:ext cx="426128" cy="323165"/>
          </a:xfrm>
        </p:spPr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752" y="6255481"/>
            <a:ext cx="1705687" cy="445235"/>
          </a:xfrm>
          <a:prstGeom prst="rect">
            <a:avLst/>
          </a:prstGeom>
        </p:spPr>
      </p:pic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441604" y="172675"/>
            <a:ext cx="10438917" cy="634469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13" name="内容占位符 12"/>
          <p:cNvSpPr>
            <a:spLocks noGrp="1"/>
          </p:cNvSpPr>
          <p:nvPr>
            <p:ph sz="quarter" idx="11"/>
          </p:nvPr>
        </p:nvSpPr>
        <p:spPr>
          <a:xfrm>
            <a:off x="441604" y="1174458"/>
            <a:ext cx="11092747" cy="480689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latin typeface="+mn-ea"/>
                <a:ea typeface="+mn-ea"/>
              </a:defRPr>
            </a:lvl1pPr>
            <a:lvl2pPr>
              <a:lnSpc>
                <a:spcPct val="100000"/>
              </a:lnSpc>
              <a:defRPr sz="1865">
                <a:latin typeface="+mn-ea"/>
                <a:ea typeface="+mn-ea"/>
              </a:defRPr>
            </a:lvl2pPr>
            <a:lvl3pPr>
              <a:lnSpc>
                <a:spcPct val="100000"/>
              </a:lnSpc>
              <a:defRPr sz="1600">
                <a:latin typeface="+mn-ea"/>
                <a:ea typeface="+mn-ea"/>
              </a:defRPr>
            </a:lvl3pPr>
            <a:lvl4pPr>
              <a:lnSpc>
                <a:spcPct val="100000"/>
              </a:lnSpc>
              <a:defRPr sz="1465">
                <a:latin typeface="+mn-ea"/>
                <a:ea typeface="+mn-ea"/>
              </a:defRPr>
            </a:lvl4pPr>
            <a:lvl5pPr>
              <a:lnSpc>
                <a:spcPct val="100000"/>
              </a:lnSpc>
              <a:defRPr sz="1465">
                <a:latin typeface="+mn-ea"/>
                <a:ea typeface="+mn-ea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96" y="-114783"/>
            <a:ext cx="1883777" cy="120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7816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 0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217170" y="156845"/>
            <a:ext cx="2099945" cy="9931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9326853" y="157772"/>
            <a:ext cx="2701636" cy="603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952" y="157772"/>
            <a:ext cx="905537" cy="554620"/>
          </a:xfrm>
          <a:prstGeom prst="rect">
            <a:avLst/>
          </a:prstGeom>
        </p:spPr>
      </p:pic>
      <p:sp>
        <p:nvSpPr>
          <p:cNvPr id="10" name="灯片编号占位符 9"/>
          <p:cNvSpPr>
            <a:spLocks noGrp="1"/>
          </p:cNvSpPr>
          <p:nvPr>
            <p:ph type="sldNum" sz="quarter" idx="10"/>
          </p:nvPr>
        </p:nvSpPr>
        <p:spPr>
          <a:xfrm>
            <a:off x="10957728" y="6327487"/>
            <a:ext cx="617994" cy="323165"/>
          </a:xfrm>
        </p:spPr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t="14036" b="14621"/>
          <a:stretch>
            <a:fillRect/>
          </a:stretch>
        </p:blipFill>
        <p:spPr>
          <a:xfrm>
            <a:off x="251460" y="157210"/>
            <a:ext cx="2065467" cy="99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7788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543B19-F48B-4D99-AD43-4C2423651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82A24E-EA4C-4285-96D8-9ECADDF10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FDC1D3-0642-47A1-86DE-DE4A95BAD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B95B-B700-442F-A0CA-0BC424CC7108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C269B4-3212-4901-BCF0-6EF1AB58C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E798D1-C848-4807-87BC-0921076DA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C337B-ABDD-4B3A-83A8-26ACBFB5B3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745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073E41-D41E-443C-ABDD-78DC44AEB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A4070D8-0C6F-4C28-8ECF-8C0AA5E8A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7E9870-CFD3-4E88-A5F5-5E55FC5F4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B95B-B700-442F-A0CA-0BC424CC7108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56ADC2-2699-4BC9-A186-0471602FF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D7D875-F847-4994-BAE4-0CC5722B6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C337B-ABDD-4B3A-83A8-26ACBFB5B3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36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806213-E29D-4654-BFB8-F601A83D7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DFC1CA-AE7A-4405-A872-98A3510198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A904547-4757-4B0A-8352-271D4F504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F60D1AF-DC6B-4EA4-8043-B5A6D48CA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B95B-B700-442F-A0CA-0BC424CC7108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E2EAD8-68E6-4AC8-8F88-2DED6AB3D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AF7A48-BCD5-49BD-963A-87FFD2F72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C337B-ABDD-4B3A-83A8-26ACBFB5B3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639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0A26FC-26DF-4B72-8634-79D3DAD0E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847BC06-1959-40EB-B245-4078297D9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19D7127-14AC-4006-AC1A-B5A2BB049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32E363A-8677-4B45-AEF8-EEB5527A83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7EF22C3-0FED-4533-9E5E-33090C3F77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B2D21DA-1725-455C-8F8C-F5BA1776F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B95B-B700-442F-A0CA-0BC424CC7108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B46EDDA-197B-4479-8AB2-4F49FBA0B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8F24A2A-BC04-4CE1-8AC0-877F07CAF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C337B-ABDD-4B3A-83A8-26ACBFB5B3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423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D62482-923E-45B9-8576-BCE1B95E8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142CFC1-2BB8-4DD2-B049-2A6C00145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B95B-B700-442F-A0CA-0BC424CC7108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27874D8-1825-47F8-A62E-1BBDB22CC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259D83-492D-465B-8B6D-B12568595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C337B-ABDD-4B3A-83A8-26ACBFB5B3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13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6E3161D-500E-4AE1-A5A1-C5A4437B3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B95B-B700-442F-A0CA-0BC424CC7108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6CC8B10-56D2-4B53-A03D-A586BFB5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6A8DC9E-B702-41A2-B97F-02A79BE23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C337B-ABDD-4B3A-83A8-26ACBFB5B3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73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282EBE-EE2C-4A1D-9F9B-0FB7EF399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C7C334-13E3-456D-93F6-C42354793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96302E7-B8AB-4437-AF20-E0599D16E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FC4773-62A0-4A9F-A390-765F830BB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B95B-B700-442F-A0CA-0BC424CC7108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24F4E2C-3DBB-4807-AC5E-CA1C4F0E8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8B84F7-E08F-4A4A-90E7-5128C6B4B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C337B-ABDD-4B3A-83A8-26ACBFB5B3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68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A8D2AA-A3D1-465E-BAE7-4813FCD1B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420D192-CF89-42AF-A3B8-023967F164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49FB3D5-D2EC-4A37-976F-EB3DE55FA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AD9E14-71B5-4EF3-B84F-5900BCF51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B95B-B700-442F-A0CA-0BC424CC7108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BE11A20-D744-4E6C-BD81-E2D5EDEE7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49FB1CF-0FE0-464A-BAEC-8655ECC6C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C337B-ABDD-4B3A-83A8-26ACBFB5B3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919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30B4DB2-19F9-42E6-8E99-6B87E6221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9FD890-2F69-4E96-A557-007FD444B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E1541B-53EA-405B-B1FB-BEA77E63A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FB95B-B700-442F-A0CA-0BC424CC7108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199637-A07E-4C48-A4CB-5DB234479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A8E82A-FB87-414B-8461-B2FA27302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C337B-ABDD-4B3A-83A8-26ACBFB5B3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63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1408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a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t="14036" b="14621"/>
          <a:stretch>
            <a:fillRect/>
          </a:stretch>
        </p:blipFill>
        <p:spPr>
          <a:xfrm>
            <a:off x="0" y="22590"/>
            <a:ext cx="2065467" cy="99222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2" t="13600" r="7182" b="6215"/>
          <a:stretch>
            <a:fillRect/>
          </a:stretch>
        </p:blipFill>
        <p:spPr>
          <a:xfrm>
            <a:off x="10964545" y="22860"/>
            <a:ext cx="1132205" cy="827405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</a:t>
            </a:fld>
            <a:endParaRPr lang="en-US" altLang="zh-CN"/>
          </a:p>
        </p:txBody>
      </p:sp>
      <p:sp>
        <p:nvSpPr>
          <p:cNvPr id="10" name="filename"/>
          <p:cNvSpPr>
            <a:spLocks noChangeArrowheads="1"/>
          </p:cNvSpPr>
          <p:nvPr/>
        </p:nvSpPr>
        <p:spPr bwMode="auto">
          <a:xfrm>
            <a:off x="1583317" y="1612900"/>
            <a:ext cx="8766745" cy="1816100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lIns="81935" tIns="40967" rIns="81935" bIns="40967" anchor="ctr"/>
          <a:lstStyle/>
          <a:p>
            <a:pPr algn="ctr">
              <a:lnSpc>
                <a:spcPct val="150000"/>
              </a:lnSpc>
            </a:pPr>
            <a:r>
              <a:rPr lang="zh-CN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黄冈市云课直播培训回看视频</a:t>
            </a:r>
            <a:endParaRPr lang="en-US" altLang="zh-CN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2B6238B-34C4-4C84-A5B8-765F791CDD18}"/>
              </a:ext>
            </a:extLst>
          </p:cNvPr>
          <p:cNvSpPr/>
          <p:nvPr/>
        </p:nvSpPr>
        <p:spPr>
          <a:xfrm>
            <a:off x="3131085" y="3279035"/>
            <a:ext cx="5929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21055">
              <a:spcBef>
                <a:spcPct val="30000"/>
              </a:spcBef>
              <a:spcAft>
                <a:spcPct val="10000"/>
              </a:spcAft>
            </a:pPr>
            <a:r>
              <a:rPr kumimoji="1"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彰显央企责任，全力保障停课不停学</a:t>
            </a:r>
            <a:endParaRPr kumimoji="1"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>
            <a:extLst>
              <a:ext uri="{FF2B5EF4-FFF2-40B4-BE49-F238E27FC236}">
                <a16:creationId xmlns:a16="http://schemas.microsoft.com/office/drawing/2014/main" id="{85338CD4-0297-4155-932A-BC0CEB390308}"/>
              </a:ext>
            </a:extLst>
          </p:cNvPr>
          <p:cNvSpPr txBox="1">
            <a:spLocks/>
          </p:cNvSpPr>
          <p:nvPr/>
        </p:nvSpPr>
        <p:spPr>
          <a:xfrm>
            <a:off x="594004" y="325075"/>
            <a:ext cx="10438917" cy="634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dirty="0"/>
              <a:t>第三步：直播操作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026C014-3ED3-4CB0-8131-0DEE32848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985" y="1335523"/>
            <a:ext cx="4194936" cy="3153747"/>
          </a:xfrm>
          <a:prstGeom prst="rect">
            <a:avLst/>
          </a:prstGeom>
        </p:spPr>
      </p:pic>
      <p:sp>
        <p:nvSpPr>
          <p:cNvPr id="3" name="箭头: 右 2">
            <a:extLst>
              <a:ext uri="{FF2B5EF4-FFF2-40B4-BE49-F238E27FC236}">
                <a16:creationId xmlns:a16="http://schemas.microsoft.com/office/drawing/2014/main" id="{EB6A67B2-2C46-474E-AA74-E167AB5BBB7B}"/>
              </a:ext>
            </a:extLst>
          </p:cNvPr>
          <p:cNvSpPr/>
          <p:nvPr/>
        </p:nvSpPr>
        <p:spPr>
          <a:xfrm>
            <a:off x="5867601" y="2634894"/>
            <a:ext cx="653143" cy="634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F78CA75-E86A-497A-A33C-43D260066287}"/>
              </a:ext>
            </a:extLst>
          </p:cNvPr>
          <p:cNvSpPr txBox="1"/>
          <p:nvPr/>
        </p:nvSpPr>
        <p:spPr>
          <a:xfrm>
            <a:off x="781914" y="5416848"/>
            <a:ext cx="10171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altLang="zh-CN" dirty="0"/>
          </a:p>
          <a:p>
            <a:r>
              <a:rPr lang="zh-CN" altLang="en-US" dirty="0">
                <a:solidFill>
                  <a:srgbClr val="FF0000"/>
                </a:solidFill>
              </a:rPr>
              <a:t>必须完成的操作：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1</a:t>
            </a:r>
            <a:r>
              <a:rPr lang="zh-CN" altLang="en-US" dirty="0">
                <a:solidFill>
                  <a:srgbClr val="FF0000"/>
                </a:solidFill>
              </a:rPr>
              <a:t>、必须返回图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  <a:r>
              <a:rPr lang="zh-CN" altLang="en-US" dirty="0">
                <a:solidFill>
                  <a:srgbClr val="FF0000"/>
                </a:solidFill>
              </a:rPr>
              <a:t>点击开始直播。</a:t>
            </a:r>
            <a:r>
              <a:rPr lang="zh-CN" altLang="en-US" b="1" dirty="0"/>
              <a:t>直播结束</a:t>
            </a:r>
            <a:r>
              <a:rPr lang="zh-CN" altLang="en-US" dirty="0">
                <a:solidFill>
                  <a:srgbClr val="FF0000"/>
                </a:solidFill>
              </a:rPr>
              <a:t>后直播伴侣点击停止推流，再到图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  <a:r>
              <a:rPr lang="zh-CN" altLang="en-US" dirty="0">
                <a:solidFill>
                  <a:srgbClr val="FF0000"/>
                </a:solidFill>
              </a:rPr>
              <a:t>点击结束直播。      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0AEB021-7E72-4C3A-B852-A3A194A06254}"/>
              </a:ext>
            </a:extLst>
          </p:cNvPr>
          <p:cNvSpPr txBox="1"/>
          <p:nvPr/>
        </p:nvSpPr>
        <p:spPr>
          <a:xfrm>
            <a:off x="2623073" y="124322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图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C0D7066-0EE1-421D-96BE-28344010643B}"/>
              </a:ext>
            </a:extLst>
          </p:cNvPr>
          <p:cNvSpPr txBox="1"/>
          <p:nvPr/>
        </p:nvSpPr>
        <p:spPr>
          <a:xfrm>
            <a:off x="8762936" y="959544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图</a:t>
            </a: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E58E65C-5530-4A9D-820E-562F37194623}"/>
              </a:ext>
            </a:extLst>
          </p:cNvPr>
          <p:cNvSpPr/>
          <p:nvPr/>
        </p:nvSpPr>
        <p:spPr>
          <a:xfrm>
            <a:off x="9915268" y="3269363"/>
            <a:ext cx="303388" cy="1596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03D9D155-D274-4F5C-B7A3-18A5D141DF53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10218656" y="3349182"/>
            <a:ext cx="522650" cy="1140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2F26D3C4-1A65-4D49-AD0B-43B6FBAFC702}"/>
              </a:ext>
            </a:extLst>
          </p:cNvPr>
          <p:cNvSpPr/>
          <p:nvPr/>
        </p:nvSpPr>
        <p:spPr>
          <a:xfrm>
            <a:off x="9031599" y="4515069"/>
            <a:ext cx="2983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当看到画面后</a:t>
            </a:r>
            <a:r>
              <a:rPr lang="zh-CN" altLang="en-US" b="1" dirty="0"/>
              <a:t>必须</a:t>
            </a:r>
            <a:r>
              <a:rPr lang="zh-CN" altLang="en-US" b="1" dirty="0">
                <a:solidFill>
                  <a:srgbClr val="FF0000"/>
                </a:solidFill>
              </a:rPr>
              <a:t>将此处声音关闭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CD3E12E-FFAB-40D5-BD38-EF63805E4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78" y="1961358"/>
            <a:ext cx="3447732" cy="225516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D57ABE9-8476-4A6C-8BEE-F5D6EED01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943" y="2531356"/>
            <a:ext cx="1818957" cy="111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2616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CB67D1-118F-47FA-A98A-3CA83F89C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第四部：直播分享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F7F3DAD-15CD-426A-8515-D624E169E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1309627"/>
            <a:ext cx="10045700" cy="509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8989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A30C0A39-A713-4E3F-8DE3-ECB4C2619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381" y="4364635"/>
            <a:ext cx="4596116" cy="1982700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8E69FE80-A543-4648-B2F2-AA5E6C79E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99" y="172576"/>
            <a:ext cx="10438917" cy="634469"/>
          </a:xfrm>
        </p:spPr>
        <p:txBody>
          <a:bodyPr/>
          <a:lstStyle/>
          <a:p>
            <a:r>
              <a:rPr lang="zh-CN" altLang="en-US" dirty="0"/>
              <a:t>教师教学视频点播操作</a:t>
            </a:r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E5070A4-3CB9-476F-8B50-88A09403A4B2}"/>
              </a:ext>
            </a:extLst>
          </p:cNvPr>
          <p:cNvSpPr txBox="1"/>
          <p:nvPr/>
        </p:nvSpPr>
        <p:spPr>
          <a:xfrm>
            <a:off x="309524" y="956399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登陆后台上传视频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5189A1B-E5B7-4D7B-8DDA-462410CF9A42}"/>
              </a:ext>
            </a:extLst>
          </p:cNvPr>
          <p:cNvSpPr txBox="1"/>
          <p:nvPr/>
        </p:nvSpPr>
        <p:spPr>
          <a:xfrm>
            <a:off x="309524" y="1290320"/>
            <a:ext cx="3270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登陆后台  </a:t>
            </a:r>
            <a:r>
              <a:rPr lang="en-US" altLang="zh-CN" dirty="0"/>
              <a:t>http://zb.tv189.com/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C8ED1B4-3A87-4034-A62C-20F34A356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04" y="1691074"/>
            <a:ext cx="4491625" cy="217775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83D17EF-E3C9-4681-BC9E-3E0DCC216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4558" y="1713796"/>
            <a:ext cx="2031326" cy="2087088"/>
          </a:xfrm>
          <a:prstGeom prst="rect">
            <a:avLst/>
          </a:prstGeom>
        </p:spPr>
      </p:pic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29B3C113-B2B3-4E2E-9FA9-33CCE4CEB0D5}"/>
              </a:ext>
            </a:extLst>
          </p:cNvPr>
          <p:cNvCxnSpPr/>
          <p:nvPr/>
        </p:nvCxnSpPr>
        <p:spPr>
          <a:xfrm>
            <a:off x="3562007" y="2779953"/>
            <a:ext cx="2394408" cy="4958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>
            <a:extLst>
              <a:ext uri="{FF2B5EF4-FFF2-40B4-BE49-F238E27FC236}">
                <a16:creationId xmlns:a16="http://schemas.microsoft.com/office/drawing/2014/main" id="{DB3D6114-1297-4079-A87D-980D121F5F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7613" y="1772336"/>
            <a:ext cx="3263854" cy="1970008"/>
          </a:xfrm>
          <a:prstGeom prst="rect">
            <a:avLst/>
          </a:prstGeom>
        </p:spPr>
      </p:pic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CBFF2310-430C-47E1-B911-1A511FFB7FFB}"/>
              </a:ext>
            </a:extLst>
          </p:cNvPr>
          <p:cNvCxnSpPr>
            <a:cxnSpLocks/>
          </p:cNvCxnSpPr>
          <p:nvPr/>
        </p:nvCxnSpPr>
        <p:spPr>
          <a:xfrm flipV="1">
            <a:off x="7202079" y="2139885"/>
            <a:ext cx="2582944" cy="11358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200DA1E5-4C5F-4834-9530-EB238D837903}"/>
              </a:ext>
            </a:extLst>
          </p:cNvPr>
          <p:cNvSpPr txBox="1"/>
          <p:nvPr/>
        </p:nvSpPr>
        <p:spPr>
          <a:xfrm>
            <a:off x="8612031" y="1247208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上传视频格式必须为</a:t>
            </a:r>
            <a:r>
              <a:rPr lang="en-US" altLang="zh-CN" dirty="0">
                <a:solidFill>
                  <a:srgbClr val="FF0000"/>
                </a:solidFill>
              </a:rPr>
              <a:t>MP4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C68E6A61-7DD7-456D-B4F0-2E77190659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1340" y="4235094"/>
            <a:ext cx="3387365" cy="1679981"/>
          </a:xfrm>
          <a:prstGeom prst="rect">
            <a:avLst/>
          </a:prstGeom>
        </p:spPr>
      </p:pic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4F3DAB1C-609E-49F8-AC6E-6410D35AD023}"/>
              </a:ext>
            </a:extLst>
          </p:cNvPr>
          <p:cNvCxnSpPr>
            <a:cxnSpLocks/>
          </p:cNvCxnSpPr>
          <p:nvPr/>
        </p:nvCxnSpPr>
        <p:spPr>
          <a:xfrm flipH="1">
            <a:off x="8710367" y="2970386"/>
            <a:ext cx="1706252" cy="20258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457E3F2B-93C0-4B11-BEB8-231F4E4BD5B6}"/>
              </a:ext>
            </a:extLst>
          </p:cNvPr>
          <p:cNvSpPr txBox="1"/>
          <p:nvPr/>
        </p:nvSpPr>
        <p:spPr>
          <a:xfrm>
            <a:off x="8429522" y="600959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点击上传的视频文件</a:t>
            </a:r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EFEEF2BD-9A45-49C1-9E6B-D132A3F44EAE}"/>
              </a:ext>
            </a:extLst>
          </p:cNvPr>
          <p:cNvCxnSpPr>
            <a:cxnSpLocks/>
          </p:cNvCxnSpPr>
          <p:nvPr/>
        </p:nvCxnSpPr>
        <p:spPr>
          <a:xfrm flipH="1">
            <a:off x="2477016" y="5166926"/>
            <a:ext cx="6016535" cy="8426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52946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F95A27-A2EA-4E5E-8779-7932A91BA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第五步：学生问答阶段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5BBEED9-CB70-4C40-A285-D81012E8D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45" y="1676066"/>
            <a:ext cx="2250089" cy="392311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9567CED-746A-45EB-BE3A-B5869C35BBC5}"/>
              </a:ext>
            </a:extLst>
          </p:cNvPr>
          <p:cNvSpPr txBox="1"/>
          <p:nvPr/>
        </p:nvSpPr>
        <p:spPr>
          <a:xfrm>
            <a:off x="940014" y="5717796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学生观看界面点击提问</a:t>
            </a:r>
            <a:endParaRPr lang="en-US" altLang="zh-CN" dirty="0"/>
          </a:p>
          <a:p>
            <a:r>
              <a:rPr lang="zh-CN" altLang="en-US" dirty="0"/>
              <a:t>输入需要提问的问题。</a:t>
            </a: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A8ADB69E-0777-42D0-A7D2-6EF4DBB56A5D}"/>
              </a:ext>
            </a:extLst>
          </p:cNvPr>
          <p:cNvCxnSpPr>
            <a:cxnSpLocks/>
          </p:cNvCxnSpPr>
          <p:nvPr/>
        </p:nvCxnSpPr>
        <p:spPr>
          <a:xfrm flipH="1" flipV="1">
            <a:off x="3104561" y="5518964"/>
            <a:ext cx="189707" cy="2790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5DD51004-2704-4D1E-9033-A7CC1CD15117}"/>
              </a:ext>
            </a:extLst>
          </p:cNvPr>
          <p:cNvSpPr txBox="1"/>
          <p:nvPr/>
        </p:nvSpPr>
        <p:spPr>
          <a:xfrm>
            <a:off x="1239528" y="114020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学生如何提问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7B5FB12-2456-4DF9-86CD-3B0A1E6C9F8A}"/>
              </a:ext>
            </a:extLst>
          </p:cNvPr>
          <p:cNvSpPr txBox="1"/>
          <p:nvPr/>
        </p:nvSpPr>
        <p:spPr>
          <a:xfrm>
            <a:off x="8198081" y="114020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老师如何解答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4EF4002-7AB3-4A43-BE05-605761271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159" y="2263918"/>
            <a:ext cx="3450922" cy="21145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FD49E5AC-5EA8-40AA-868B-B32CC5B3ABA0}"/>
              </a:ext>
            </a:extLst>
          </p:cNvPr>
          <p:cNvSpPr txBox="1"/>
          <p:nvPr/>
        </p:nvSpPr>
        <p:spPr>
          <a:xfrm>
            <a:off x="5434819" y="1908382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、打开自动审核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DC56309-E422-4015-A201-85C2884B4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8459" y="2277714"/>
            <a:ext cx="2923189" cy="223448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332CC9EF-CE55-4E31-8A61-0E21EC448F8A}"/>
              </a:ext>
            </a:extLst>
          </p:cNvPr>
          <p:cNvSpPr txBox="1"/>
          <p:nvPr/>
        </p:nvSpPr>
        <p:spPr>
          <a:xfrm>
            <a:off x="9138060" y="1894586"/>
            <a:ext cx="238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、点击问答开始解答</a:t>
            </a:r>
          </a:p>
        </p:txBody>
      </p:sp>
    </p:spTree>
    <p:extLst>
      <p:ext uri="{BB962C8B-B14F-4D97-AF65-F5344CB8AC3E}">
        <p14:creationId xmlns:p14="http://schemas.microsoft.com/office/powerpoint/2010/main" val="312757031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403459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354976-9201-4EB7-A170-E60D7699A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云直播课堂简介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4B9535-F051-4013-A8E7-BDC2D0D12D0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1605" y="1174458"/>
            <a:ext cx="8342178" cy="4806891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sz="2800" dirty="0"/>
              <a:t>天翼云直播课堂简介：天翼云直播课堂由“一云”（直播云平台）和“两端”（手机</a:t>
            </a:r>
            <a:r>
              <a:rPr lang="en-US" altLang="zh-CN" sz="2800" dirty="0"/>
              <a:t>APP</a:t>
            </a:r>
            <a:r>
              <a:rPr lang="zh-CN" altLang="en-US" sz="2800" dirty="0"/>
              <a:t>端和便携式直播终端）组成，可为学校免费提供端到端运营商级直播解决方案。提供在线直播授课，为师生提供辅助教学与自主学习平台、资源管理等，全面提升学校的教学效率和学生的自主学习能力。</a:t>
            </a:r>
            <a:endParaRPr lang="en-US" altLang="zh-CN" sz="2800" dirty="0"/>
          </a:p>
          <a:p>
            <a:r>
              <a:rPr lang="zh-CN" altLang="en-US" sz="2800" b="1" dirty="0">
                <a:solidFill>
                  <a:srgbClr val="FF0000"/>
                </a:solidFill>
              </a:rPr>
              <a:t>主要特点：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r>
              <a:rPr lang="en-US" altLang="zh-CN" sz="2800" dirty="0"/>
              <a:t>1.</a:t>
            </a:r>
            <a:r>
              <a:rPr lang="zh-CN" altLang="en-US" sz="2800" dirty="0"/>
              <a:t>部署简单：开机即用，让用户随时开、随时播，学生能随时看。</a:t>
            </a:r>
            <a:endParaRPr lang="en-US" altLang="zh-CN" sz="2800" dirty="0"/>
          </a:p>
          <a:p>
            <a:r>
              <a:rPr lang="en-US" altLang="zh-CN" sz="2800" dirty="0"/>
              <a:t>2.</a:t>
            </a:r>
            <a:r>
              <a:rPr lang="zh-CN" altLang="en-US" sz="2800" dirty="0"/>
              <a:t>网络稳定：保证直播过程不卡顿，低延时；</a:t>
            </a:r>
            <a:endParaRPr lang="en-US" altLang="zh-CN" sz="2800" dirty="0"/>
          </a:p>
          <a:p>
            <a:r>
              <a:rPr lang="en-US" altLang="zh-CN" sz="2800" dirty="0"/>
              <a:t>3.</a:t>
            </a:r>
            <a:r>
              <a:rPr lang="zh-CN" altLang="en-US" sz="2800" dirty="0"/>
              <a:t>属地支撑：“省</a:t>
            </a:r>
            <a:r>
              <a:rPr lang="en-US" altLang="zh-CN" sz="2800" dirty="0"/>
              <a:t>—</a:t>
            </a:r>
            <a:r>
              <a:rPr lang="zh-CN" altLang="en-US" sz="2800" dirty="0"/>
              <a:t>市</a:t>
            </a:r>
            <a:r>
              <a:rPr lang="en-US" altLang="zh-CN" sz="2800" dirty="0"/>
              <a:t>—</a:t>
            </a:r>
            <a:r>
              <a:rPr lang="zh-CN" altLang="en-US" sz="2800" dirty="0"/>
              <a:t>区县</a:t>
            </a:r>
            <a:r>
              <a:rPr lang="en-US" altLang="zh-CN" sz="2800" dirty="0"/>
              <a:t>—</a:t>
            </a:r>
            <a:r>
              <a:rPr lang="zh-CN" altLang="en-US" sz="2800" dirty="0"/>
              <a:t>乡镇</a:t>
            </a:r>
            <a:r>
              <a:rPr lang="en-US" altLang="zh-CN" sz="2800" dirty="0"/>
              <a:t>—</a:t>
            </a:r>
            <a:r>
              <a:rPr lang="zh-CN" altLang="en-US" sz="2800" dirty="0"/>
              <a:t>村”五级支撑体系，专职</a:t>
            </a:r>
            <a:r>
              <a:rPr lang="en-US" altLang="zh-CN" sz="2800" dirty="0"/>
              <a:t>1</a:t>
            </a:r>
            <a:r>
              <a:rPr lang="zh-CN" altLang="en-US" sz="2800" dirty="0"/>
              <a:t>对</a:t>
            </a:r>
            <a:r>
              <a:rPr lang="en-US" altLang="zh-CN" sz="2800" dirty="0"/>
              <a:t>1</a:t>
            </a:r>
            <a:r>
              <a:rPr lang="zh-CN" altLang="en-US" sz="2800" dirty="0"/>
              <a:t>项目支撑。</a:t>
            </a:r>
            <a:endParaRPr lang="en-US" altLang="zh-CN" sz="2800" dirty="0"/>
          </a:p>
          <a:p>
            <a:r>
              <a:rPr lang="en-US" altLang="zh-CN" sz="2800" dirty="0"/>
              <a:t>4.</a:t>
            </a:r>
            <a:r>
              <a:rPr lang="zh-CN" altLang="en-US" sz="2800" dirty="0"/>
              <a:t>高并发量：支持万人同时在线上课。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D8F7419-988D-4B8D-BA07-A5EC1AA38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148" y="1092563"/>
            <a:ext cx="2900248" cy="497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3231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263A68-A944-46EE-BEFD-3B9CD4936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中国电信天翼云商务直播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85FEF9C-87A0-4A1F-B2C1-D876309837C9}"/>
              </a:ext>
            </a:extLst>
          </p:cNvPr>
          <p:cNvSpPr/>
          <p:nvPr/>
        </p:nvSpPr>
        <p:spPr>
          <a:xfrm>
            <a:off x="1124931" y="1556217"/>
            <a:ext cx="81698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手机直播只需要下云商务直播app，电脑直播下载斗鱼直播伴侣，登录云商务直播平台进行直播就可以。老师把直播链接分享给学生，学生不需要下载任何APP就可以手机/电脑同步观看</a:t>
            </a:r>
          </a:p>
        </p:txBody>
      </p:sp>
    </p:spTree>
    <p:extLst>
      <p:ext uri="{BB962C8B-B14F-4D97-AF65-F5344CB8AC3E}">
        <p14:creationId xmlns:p14="http://schemas.microsoft.com/office/powerpoint/2010/main" val="172732813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41F9AF-0371-4EB5-ABFA-FA0EDA1E0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第一步：申请账号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CC37C4C-79F4-42C6-876A-D6E19FFBDF55}"/>
              </a:ext>
            </a:extLst>
          </p:cNvPr>
          <p:cNvSpPr txBox="1"/>
          <p:nvPr/>
        </p:nvSpPr>
        <p:spPr>
          <a:xfrm>
            <a:off x="1037648" y="1191293"/>
            <a:ext cx="10438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各学校准备学校组织机构代码证照片、学校对接人手机号码、学校负责人姓名、学校学生数、以及学校类型（如中学，高中）提交给各区域对接人，由他们汇总之后发给张进，统一报后台生成账号</a:t>
            </a:r>
          </a:p>
        </p:txBody>
      </p:sp>
      <p:pic>
        <p:nvPicPr>
          <p:cNvPr id="7" name="图片 6" descr="工作簿1 - Excel">
            <a:extLst>
              <a:ext uri="{FF2B5EF4-FFF2-40B4-BE49-F238E27FC236}">
                <a16:creationId xmlns:a16="http://schemas.microsoft.com/office/drawing/2014/main" id="{9FADEF05-2CCD-4D86-8E56-216076D60A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t="31897" r="30390" b="13434"/>
          <a:stretch/>
        </p:blipFill>
        <p:spPr>
          <a:xfrm>
            <a:off x="1310419" y="1837624"/>
            <a:ext cx="10166146" cy="456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5245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010B93F7-DD92-4AC9-9FD3-13E08BBAF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4" y="172675"/>
            <a:ext cx="10438917" cy="634469"/>
          </a:xfrm>
        </p:spPr>
        <p:txBody>
          <a:bodyPr/>
          <a:lstStyle/>
          <a:p>
            <a:r>
              <a:rPr lang="zh-CN" altLang="en-US" dirty="0"/>
              <a:t>第二步：电脑准备阶段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0E01B4A-8B5D-4350-919D-D941AF481368}"/>
              </a:ext>
            </a:extLst>
          </p:cNvPr>
          <p:cNvSpPr/>
          <p:nvPr/>
        </p:nvSpPr>
        <p:spPr>
          <a:xfrm>
            <a:off x="4638462" y="3105834"/>
            <a:ext cx="5328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软件下载地址：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https://www.douyu.com/client?tab=partner#livetool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859E29D-A28D-4DB3-A6ED-1B6C2A6A4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22" y="3083777"/>
            <a:ext cx="2714625" cy="277177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4333B9B-F721-478C-BC94-07A30ACD0EC5}"/>
              </a:ext>
            </a:extLst>
          </p:cNvPr>
          <p:cNvSpPr txBox="1"/>
          <p:nvPr/>
        </p:nvSpPr>
        <p:spPr>
          <a:xfrm>
            <a:off x="4582803" y="3888055"/>
            <a:ext cx="69464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考虑到用户的使用习惯，推荐用户使用斗鱼的直播助手</a:t>
            </a:r>
            <a:endParaRPr lang="en-US" altLang="zh-CN" sz="2800" dirty="0"/>
          </a:p>
          <a:p>
            <a:r>
              <a:rPr lang="zh-CN" altLang="en-US" sz="2800" b="1" dirty="0">
                <a:solidFill>
                  <a:srgbClr val="FF0000"/>
                </a:solidFill>
              </a:rPr>
              <a:t>但是使用的是中国电信云商务直播平台</a:t>
            </a:r>
            <a:r>
              <a:rPr lang="zh-CN" altLang="en-US" sz="2800" dirty="0"/>
              <a:t>。</a:t>
            </a:r>
            <a:endParaRPr lang="en-US" altLang="zh-CN" sz="2800" dirty="0"/>
          </a:p>
          <a:p>
            <a:r>
              <a:rPr lang="zh-CN" altLang="en-US" sz="2800" dirty="0"/>
              <a:t>按照要求点击下载安装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17BB80D-B42C-4B46-B346-CFA6F104FB70}"/>
              </a:ext>
            </a:extLst>
          </p:cNvPr>
          <p:cNvSpPr txBox="1"/>
          <p:nvPr/>
        </p:nvSpPr>
        <p:spPr>
          <a:xfrm>
            <a:off x="781368" y="1086469"/>
            <a:ext cx="97593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硬件要求：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/>
              <a:t>笔记本</a:t>
            </a:r>
            <a:r>
              <a:rPr lang="en-US" altLang="zh-CN" dirty="0"/>
              <a:t>1</a:t>
            </a:r>
            <a:r>
              <a:rPr lang="zh-CN" altLang="en-US" dirty="0"/>
              <a:t>台  （这是最便捷的授课设备，不需要额外配置麦克风和摄像头）</a:t>
            </a:r>
            <a:endParaRPr lang="en-US" altLang="zh-CN" dirty="0"/>
          </a:p>
          <a:p>
            <a:r>
              <a:rPr lang="zh-CN" altLang="en-US" dirty="0"/>
              <a:t>或者台式电脑</a:t>
            </a:r>
            <a:r>
              <a:rPr lang="en-US" altLang="zh-CN" dirty="0"/>
              <a:t>1</a:t>
            </a:r>
            <a:r>
              <a:rPr lang="zh-CN" altLang="en-US" dirty="0"/>
              <a:t>台</a:t>
            </a:r>
            <a:r>
              <a:rPr lang="en-US" altLang="zh-CN" dirty="0"/>
              <a:t>+</a:t>
            </a:r>
            <a:r>
              <a:rPr lang="zh-CN" altLang="en-US" dirty="0"/>
              <a:t>摄像头</a:t>
            </a:r>
            <a:r>
              <a:rPr lang="en-US" altLang="zh-CN" dirty="0"/>
              <a:t>1</a:t>
            </a:r>
            <a:r>
              <a:rPr lang="zh-CN" altLang="en-US" dirty="0"/>
              <a:t>个</a:t>
            </a:r>
            <a:r>
              <a:rPr lang="en-US" altLang="zh-CN" dirty="0"/>
              <a:t>+</a:t>
            </a:r>
            <a:r>
              <a:rPr lang="zh-CN" altLang="en-US" dirty="0"/>
              <a:t>麦克风</a:t>
            </a:r>
            <a:r>
              <a:rPr lang="en-US" altLang="zh-CN" dirty="0"/>
              <a:t>1</a:t>
            </a:r>
            <a:r>
              <a:rPr lang="zh-CN" altLang="en-US" dirty="0"/>
              <a:t>个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带宽 </a:t>
            </a:r>
            <a:r>
              <a:rPr lang="en-US" altLang="zh-CN" dirty="0"/>
              <a:t>20M</a:t>
            </a:r>
            <a:r>
              <a:rPr lang="zh-CN" altLang="en-US" dirty="0"/>
              <a:t>以上最少，上传带宽</a:t>
            </a:r>
            <a:r>
              <a:rPr lang="en-US" altLang="zh-CN" dirty="0"/>
              <a:t>2-4M</a:t>
            </a:r>
          </a:p>
          <a:p>
            <a:r>
              <a:rPr lang="zh-CN" altLang="en-US" dirty="0"/>
              <a:t>电脑上安装斗鱼直播伴侣（不需要斗鱼账号，日常使用也不要登录，只是用</a:t>
            </a:r>
            <a:r>
              <a:rPr lang="zh-CN" altLang="en-US" dirty="0">
                <a:highlight>
                  <a:srgbClr val="FFFF00"/>
                </a:highlight>
              </a:rPr>
              <a:t>离线推流功能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47434250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>
            <a:extLst>
              <a:ext uri="{FF2B5EF4-FFF2-40B4-BE49-F238E27FC236}">
                <a16:creationId xmlns:a16="http://schemas.microsoft.com/office/drawing/2014/main" id="{EA0663D0-4E46-4C16-826E-411FE9CEA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4" y="172675"/>
            <a:ext cx="10438917" cy="634469"/>
          </a:xfrm>
        </p:spPr>
        <p:txBody>
          <a:bodyPr/>
          <a:lstStyle/>
          <a:p>
            <a:r>
              <a:rPr lang="zh-CN" altLang="en-US" dirty="0"/>
              <a:t>第二步：电脑准备阶段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077F5DF-71B7-40BC-B866-F82E320AB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47" y="1260644"/>
            <a:ext cx="3829050" cy="252236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93EC95F-3C12-4165-AA4A-041A35467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758" y="1260644"/>
            <a:ext cx="3924923" cy="252236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D40E903-6FB6-4982-9DFF-BDEC93C85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600" y="4236512"/>
            <a:ext cx="3097158" cy="1994780"/>
          </a:xfrm>
          <a:prstGeom prst="rect">
            <a:avLst/>
          </a:prstGeom>
        </p:spPr>
      </p:pic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C35E5D8A-D255-4ED8-AA46-A013C76707C5}"/>
              </a:ext>
            </a:extLst>
          </p:cNvPr>
          <p:cNvCxnSpPr>
            <a:stCxn id="3" idx="3"/>
            <a:endCxn id="13" idx="1"/>
          </p:cNvCxnSpPr>
          <p:nvPr/>
        </p:nvCxnSpPr>
        <p:spPr>
          <a:xfrm>
            <a:off x="4617497" y="2521828"/>
            <a:ext cx="239126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419CC1C4-FA9A-40CA-88ED-56FA82A195A9}"/>
              </a:ext>
            </a:extLst>
          </p:cNvPr>
          <p:cNvCxnSpPr>
            <a:cxnSpLocks/>
            <a:stCxn id="13" idx="2"/>
            <a:endCxn id="15" idx="3"/>
          </p:cNvCxnSpPr>
          <p:nvPr/>
        </p:nvCxnSpPr>
        <p:spPr>
          <a:xfrm flipH="1">
            <a:off x="7008758" y="3783012"/>
            <a:ext cx="1962462" cy="14508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59636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DBA85C-9601-4BD8-9474-D20B08D5F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第二步设置阶段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3B804D0-8458-4B50-8C19-313B43808414}"/>
              </a:ext>
            </a:extLst>
          </p:cNvPr>
          <p:cNvSpPr txBox="1"/>
          <p:nvPr/>
        </p:nvSpPr>
        <p:spPr>
          <a:xfrm>
            <a:off x="837530" y="1152355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非常重要的操作步骤：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C2A1629-3604-45DC-A2BE-994AC412C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363" y="1866898"/>
            <a:ext cx="3400110" cy="22129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9DAA970-4E82-4BBB-AFC8-F173129A8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625" y="1057275"/>
            <a:ext cx="4460875" cy="4039120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61ECB789-0500-4BDF-BF56-6B41E4ACDA7D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4319473" y="2973386"/>
            <a:ext cx="195115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40E7D582-021D-44AE-8E59-1C5963D9ABE1}"/>
              </a:ext>
            </a:extLst>
          </p:cNvPr>
          <p:cNvSpPr txBox="1"/>
          <p:nvPr/>
        </p:nvSpPr>
        <p:spPr>
          <a:xfrm>
            <a:off x="7254567" y="5469493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务必按照上图设置</a:t>
            </a:r>
          </a:p>
        </p:txBody>
      </p:sp>
    </p:spTree>
    <p:extLst>
      <p:ext uri="{BB962C8B-B14F-4D97-AF65-F5344CB8AC3E}">
        <p14:creationId xmlns:p14="http://schemas.microsoft.com/office/powerpoint/2010/main" val="139786563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8E69FE80-A543-4648-B2F2-AA5E6C79E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4" y="172675"/>
            <a:ext cx="10438917" cy="634469"/>
          </a:xfrm>
        </p:spPr>
        <p:txBody>
          <a:bodyPr/>
          <a:lstStyle/>
          <a:p>
            <a:r>
              <a:rPr lang="zh-CN" altLang="en-US" dirty="0"/>
              <a:t>第三步：直播操作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E5070A4-3CB9-476F-8B50-88A09403A4B2}"/>
              </a:ext>
            </a:extLst>
          </p:cNvPr>
          <p:cNvSpPr txBox="1"/>
          <p:nvPr/>
        </p:nvSpPr>
        <p:spPr>
          <a:xfrm>
            <a:off x="289616" y="965409"/>
            <a:ext cx="5955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设置直播推流地址，按照注册的账号登陆后台新建直播间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5189A1B-E5B7-4D7B-8DDA-462410CF9A42}"/>
              </a:ext>
            </a:extLst>
          </p:cNvPr>
          <p:cNvSpPr txBox="1"/>
          <p:nvPr/>
        </p:nvSpPr>
        <p:spPr>
          <a:xfrm>
            <a:off x="414011" y="1274418"/>
            <a:ext cx="3623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、登陆后台  </a:t>
            </a:r>
            <a:r>
              <a:rPr lang="en-US" altLang="zh-CN" dirty="0"/>
              <a:t>http://zb.tv189.com/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279D734-772C-4085-8111-10DA59329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39" y="2321340"/>
            <a:ext cx="3239135" cy="159373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3A50A44-C320-4443-A7DC-6C48B7170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668" y="1727198"/>
            <a:ext cx="2448635" cy="2345055"/>
          </a:xfrm>
          <a:prstGeom prst="rect">
            <a:avLst/>
          </a:prstGeom>
        </p:spPr>
      </p:pic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F5D5B602-E5E1-45D6-980A-3A17DB2F8AD8}"/>
              </a:ext>
            </a:extLst>
          </p:cNvPr>
          <p:cNvCxnSpPr>
            <a:cxnSpLocks/>
          </p:cNvCxnSpPr>
          <p:nvPr/>
        </p:nvCxnSpPr>
        <p:spPr>
          <a:xfrm>
            <a:off x="2988984" y="2661919"/>
            <a:ext cx="1163916" cy="2378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7B8D332A-BC88-408D-9A56-0B3FEB758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597" y="1680523"/>
            <a:ext cx="2148587" cy="240284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B2EFE85-7356-46F4-9B05-BFCF90BAC2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3016" y="2173952"/>
            <a:ext cx="2148588" cy="1451546"/>
          </a:xfrm>
          <a:prstGeom prst="rect">
            <a:avLst/>
          </a:prstGeom>
        </p:spPr>
      </p:pic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FCA6FC91-AE8B-4679-AE47-24D5DD229243}"/>
              </a:ext>
            </a:extLst>
          </p:cNvPr>
          <p:cNvCxnSpPr>
            <a:cxnSpLocks/>
          </p:cNvCxnSpPr>
          <p:nvPr/>
        </p:nvCxnSpPr>
        <p:spPr>
          <a:xfrm flipV="1">
            <a:off x="5080160" y="2899725"/>
            <a:ext cx="1600358" cy="5292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CC9E330B-B289-4442-BBD5-490FDE464E57}"/>
              </a:ext>
            </a:extLst>
          </p:cNvPr>
          <p:cNvCxnSpPr>
            <a:cxnSpLocks/>
          </p:cNvCxnSpPr>
          <p:nvPr/>
        </p:nvCxnSpPr>
        <p:spPr>
          <a:xfrm>
            <a:off x="6756672" y="3118208"/>
            <a:ext cx="290802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>
            <a:extLst>
              <a:ext uri="{FF2B5EF4-FFF2-40B4-BE49-F238E27FC236}">
                <a16:creationId xmlns:a16="http://schemas.microsoft.com/office/drawing/2014/main" id="{DF6D48B8-1B0A-44BE-9B27-409756C544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1946" y="4485186"/>
            <a:ext cx="1893887" cy="1596028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FC958B9-6CF1-4A8E-B5F0-A20F8DDB9D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3644" y="4255656"/>
            <a:ext cx="4279900" cy="2004568"/>
          </a:xfrm>
          <a:prstGeom prst="rect">
            <a:avLst/>
          </a:prstGeom>
        </p:spPr>
      </p:pic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87BD7E50-BC9A-4480-A1A3-DF489FBCAF34}"/>
              </a:ext>
            </a:extLst>
          </p:cNvPr>
          <p:cNvCxnSpPr>
            <a:cxnSpLocks/>
          </p:cNvCxnSpPr>
          <p:nvPr/>
        </p:nvCxnSpPr>
        <p:spPr>
          <a:xfrm flipH="1">
            <a:off x="3287262" y="5370704"/>
            <a:ext cx="4502156" cy="7062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3682D801-F918-4075-9F56-5009997A16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95169" y="4491135"/>
            <a:ext cx="2764282" cy="1685123"/>
          </a:xfrm>
          <a:prstGeom prst="rect">
            <a:avLst/>
          </a:prstGeom>
        </p:spPr>
      </p:pic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0B135C8C-CAF4-403B-9A51-D30CA8E0AC0B}"/>
              </a:ext>
            </a:extLst>
          </p:cNvPr>
          <p:cNvCxnSpPr>
            <a:cxnSpLocks/>
          </p:cNvCxnSpPr>
          <p:nvPr/>
        </p:nvCxnSpPr>
        <p:spPr>
          <a:xfrm>
            <a:off x="9935852" y="3118208"/>
            <a:ext cx="851391" cy="20476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B04CCC1B-1E6B-45A8-A6AA-A42698CEFD8D}"/>
              </a:ext>
            </a:extLst>
          </p:cNvPr>
          <p:cNvCxnSpPr>
            <a:cxnSpLocks/>
          </p:cNvCxnSpPr>
          <p:nvPr/>
        </p:nvCxnSpPr>
        <p:spPr>
          <a:xfrm flipH="1" flipV="1">
            <a:off x="7789418" y="5283201"/>
            <a:ext cx="2764282" cy="5333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51843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>
            <a:extLst>
              <a:ext uri="{FF2B5EF4-FFF2-40B4-BE49-F238E27FC236}">
                <a16:creationId xmlns:a16="http://schemas.microsoft.com/office/drawing/2014/main" id="{85338CD4-0297-4155-932A-BC0CEB390308}"/>
              </a:ext>
            </a:extLst>
          </p:cNvPr>
          <p:cNvSpPr txBox="1">
            <a:spLocks/>
          </p:cNvSpPr>
          <p:nvPr/>
        </p:nvSpPr>
        <p:spPr>
          <a:xfrm>
            <a:off x="594004" y="325075"/>
            <a:ext cx="10438917" cy="634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dirty="0"/>
              <a:t>第三步：直播操作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A835CC7-EE99-4529-AE97-BE90D9694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4" y="2451899"/>
            <a:ext cx="4433888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7">
            <a:extLst>
              <a:ext uri="{FF2B5EF4-FFF2-40B4-BE49-F238E27FC236}">
                <a16:creationId xmlns:a16="http://schemas.microsoft.com/office/drawing/2014/main" id="{135419D8-A935-4773-8CC4-D6BF28C7D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0526" y="4718340"/>
            <a:ext cx="43781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直播间直播地址在这，完整复制下来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改地址有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天有效期，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天后会自动更改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9">
            <a:extLst>
              <a:ext uri="{FF2B5EF4-FFF2-40B4-BE49-F238E27FC236}">
                <a16:creationId xmlns:a16="http://schemas.microsoft.com/office/drawing/2014/main" id="{9AB0E85E-AE6B-4071-BE59-08BCF3A9D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2706" y="5143608"/>
            <a:ext cx="335059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注意注意</a:t>
            </a:r>
            <a:endParaRPr lang="en-US" altLang="zh-CN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蓝色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部分填写到流地址</a:t>
            </a:r>
            <a:endParaRPr lang="en-US" altLang="zh-CN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黑色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字体部分填写到流名称，</a:t>
            </a:r>
            <a:endParaRPr lang="en-US" altLang="zh-CN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rgbClr val="66F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</a:t>
            </a:r>
            <a:r>
              <a:rPr lang="en-US" altLang="zh-CN" sz="1600" dirty="0">
                <a:solidFill>
                  <a:srgbClr val="66F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不需要填写到任何地方，删掉</a:t>
            </a:r>
          </a:p>
        </p:txBody>
      </p:sp>
      <p:sp>
        <p:nvSpPr>
          <p:cNvPr id="13" name="矩形 10">
            <a:extLst>
              <a:ext uri="{FF2B5EF4-FFF2-40B4-BE49-F238E27FC236}">
                <a16:creationId xmlns:a16="http://schemas.microsoft.com/office/drawing/2014/main" id="{EB733806-73FF-4294-B0D0-C8FDB2B53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0256" y="4866609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rtmp://source.live01.zb.tv189.com:1935/live</a:t>
            </a:r>
            <a:r>
              <a:rPr lang="zh-CN" altLang="en-US" sz="1200" dirty="0">
                <a:solidFill>
                  <a:srgbClr val="66F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XXXXX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XXXXX_XXXX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3">
            <a:extLst>
              <a:ext uri="{FF2B5EF4-FFF2-40B4-BE49-F238E27FC236}">
                <a16:creationId xmlns:a16="http://schemas.microsoft.com/office/drawing/2014/main" id="{04E2FFEA-293E-47BB-A470-B48AE184F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963" y="6014488"/>
            <a:ext cx="226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设置完成后点击确认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91F41A9-E92A-4D2B-AC67-AAF830DE6CCD}"/>
              </a:ext>
            </a:extLst>
          </p:cNvPr>
          <p:cNvSpPr txBox="1"/>
          <p:nvPr/>
        </p:nvSpPr>
        <p:spPr>
          <a:xfrm>
            <a:off x="6988175" y="98712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设置推流地址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156E6D0-A594-4BFB-99D1-2BEE5B496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03" y="2575233"/>
            <a:ext cx="3114498" cy="2036745"/>
          </a:xfrm>
          <a:prstGeom prst="rect">
            <a:avLst/>
          </a:prstGeom>
        </p:spPr>
      </p:pic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8B78F8B2-02FB-4CB9-93D3-74DCB04E794D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3314701" y="3593605"/>
            <a:ext cx="700087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>
            <a:extLst>
              <a:ext uri="{FF2B5EF4-FFF2-40B4-BE49-F238E27FC236}">
                <a16:creationId xmlns:a16="http://schemas.microsoft.com/office/drawing/2014/main" id="{ECE85E94-8439-429D-81DA-F614011D2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958" y="2575233"/>
            <a:ext cx="2438310" cy="2216645"/>
          </a:xfrm>
          <a:prstGeom prst="rect">
            <a:avLst/>
          </a:prstGeom>
        </p:spPr>
      </p:pic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E3B419C4-2704-49C2-90D2-74676E3D59BE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3253296"/>
            <a:ext cx="2367166" cy="11757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13622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7150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693</Words>
  <Application>Microsoft Office PowerPoint</Application>
  <PresentationFormat>宽屏</PresentationFormat>
  <Paragraphs>65</Paragraphs>
  <Slides>14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云直播课堂简介</vt:lpstr>
      <vt:lpstr>中国电信天翼云商务直播</vt:lpstr>
      <vt:lpstr>第一步：申请账号</vt:lpstr>
      <vt:lpstr>第二步：电脑准备阶段</vt:lpstr>
      <vt:lpstr>第二步：电脑准备阶段</vt:lpstr>
      <vt:lpstr>第二步设置阶段</vt:lpstr>
      <vt:lpstr>第三步：直播操作</vt:lpstr>
      <vt:lpstr>PowerPoint 演示文稿</vt:lpstr>
      <vt:lpstr>PowerPoint 演示文稿</vt:lpstr>
      <vt:lpstr>第四部：直播分享</vt:lpstr>
      <vt:lpstr>教师教学视频点播操作</vt:lpstr>
      <vt:lpstr>第五步：学生问答阶段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教师PC直播方式-操作攻略</dc:title>
  <dc:creator>dell</dc:creator>
  <cp:lastModifiedBy>张 进</cp:lastModifiedBy>
  <cp:revision>27</cp:revision>
  <dcterms:created xsi:type="dcterms:W3CDTF">2020-01-27T05:45:01Z</dcterms:created>
  <dcterms:modified xsi:type="dcterms:W3CDTF">2020-02-02T05:28:33Z</dcterms:modified>
</cp:coreProperties>
</file>