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77" r:id="rId4"/>
    <p:sldId id="279" r:id="rId5"/>
    <p:sldId id="278" r:id="rId6"/>
    <p:sldId id="295" r:id="rId7"/>
    <p:sldId id="294" r:id="rId8"/>
    <p:sldId id="276" r:id="rId9"/>
    <p:sldId id="257" r:id="rId10"/>
    <p:sldId id="258" r:id="rId11"/>
    <p:sldId id="259" r:id="rId12"/>
    <p:sldId id="260" r:id="rId13"/>
    <p:sldId id="268" r:id="rId14"/>
    <p:sldId id="269" r:id="rId15"/>
    <p:sldId id="263" r:id="rId16"/>
    <p:sldId id="262" r:id="rId17"/>
    <p:sldId id="261" r:id="rId18"/>
    <p:sldId id="265" r:id="rId19"/>
    <p:sldId id="266" r:id="rId20"/>
    <p:sldId id="264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74" y="-84"/>
      </p:cViewPr>
      <p:guideLst>
        <p:guide orient="horz" pos="2160"/>
        <p:guide pos="3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a typeface="微软雅黑" panose="020B0503020204020204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微软雅黑" panose="020B0503020204020204" charset="-122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p.huijiaoyun.com/ty-helpDocument-spa/index.html#/detail?id=20190708150104114&amp;isShare=true&amp;platformCode=88888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image" Target="../media/image12.jpe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jmeduyun.com/index.php?r=portal/content/view&amp;sid=420800&amp;id=4252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jmeduyun.com/" TargetMode="Externa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jmeduyun.com/" TargetMode="Externa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56292" y="2205318"/>
            <a:ext cx="9875520" cy="21117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荆门教育资源公共服务平台</a:t>
            </a:r>
            <a:br>
              <a:rPr lang="zh-CN" altLang="en-US" dirty="0"/>
            </a:br>
            <a:r>
              <a:rPr lang="zh-CN" altLang="en-US" dirty="0"/>
              <a:t>教学资源的调用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/>
              <a:t>三、点击</a:t>
            </a:r>
            <a:r>
              <a:rPr lang="en-US" altLang="zh-CN" sz="3200"/>
              <a:t>“WEB</a:t>
            </a:r>
            <a:r>
              <a:rPr lang="zh-CN" altLang="en-US" sz="3200"/>
              <a:t>版</a:t>
            </a:r>
            <a:r>
              <a:rPr lang="en-US" altLang="zh-CN" sz="3200"/>
              <a:t>”</a:t>
            </a:r>
            <a:r>
              <a:rPr lang="zh-CN" altLang="en-US" sz="3200"/>
              <a:t>。</a:t>
            </a:r>
            <a:r>
              <a:rPr lang="zh-CN" altLang="en-US" sz="2400"/>
              <a:t>（也可点击其它两个下载安装）</a:t>
            </a:r>
            <a:endParaRPr lang="zh-CN" altLang="en-US" sz="240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16972" y="1447800"/>
            <a:ext cx="9791593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四、点击</a:t>
            </a:r>
            <a:r>
              <a:rPr lang="en-US" altLang="zh-CN" sz="3200"/>
              <a:t>“</a:t>
            </a:r>
            <a:r>
              <a:rPr lang="zh-CN" altLang="en-US" sz="3200"/>
              <a:t>课后作业</a:t>
            </a:r>
            <a:r>
              <a:rPr lang="en-US" altLang="zh-CN" sz="3200"/>
              <a:t>”</a:t>
            </a:r>
            <a:r>
              <a:rPr lang="zh-CN" altLang="en-US" sz="3200"/>
              <a:t>，就可以布置作业了。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16972" y="1812290"/>
            <a:ext cx="9791593" cy="4800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6760" y="1296670"/>
            <a:ext cx="935228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教师还可以通过教学助手，将制作好的微课、资源通过课前导学推送给学生在线学习。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33465" y="2599690"/>
            <a:ext cx="50419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1941195"/>
            <a:ext cx="7741920" cy="38373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>
                <a:sym typeface="+mn-ea"/>
              </a:rPr>
              <a:t>五、作业布置界面</a:t>
            </a:r>
            <a:endParaRPr lang="zh-CN" altLang="en-US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0315" y="1176655"/>
            <a:ext cx="4311015" cy="51263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0" scaled="0"/>
          </a:gradFill>
        </p:spPr>
        <p:txBody>
          <a:bodyPr anchor="ctr" anchorCtr="1">
            <a:normAutofit lnSpcReduction="20000"/>
          </a:bodyPr>
          <a:p>
            <a:r>
              <a:rPr lang="zh-CN" altLang="en-US" sz="2400"/>
              <a:t>选择学生回答作业的方式：</a:t>
            </a:r>
            <a:endParaRPr lang="zh-CN" altLang="en-US" sz="2400"/>
          </a:p>
          <a:p>
            <a:pPr marL="539750" lvl="1" indent="0">
              <a:buNone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“作品/音频/视频/不限”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9750" lvl="1" indent="0">
              <a:buNone/>
            </a:pPr>
            <a:endParaRPr lang="zh-CN" altLang="en-US" sz="2400"/>
          </a:p>
          <a:p>
            <a:r>
              <a:rPr lang="zh-CN" altLang="en-US" sz="2400"/>
              <a:t>选择学生是否可以互看作业与教师评语；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填写作业内容；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添加给学生参考的资源文件（最多9个）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完成后点击“布置”进入班级选择界面；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>
                <a:sym typeface="+mn-ea"/>
              </a:rPr>
              <a:t>五、作业布置界面</a:t>
            </a:r>
            <a:endParaRPr lang="zh-CN" altLang="en-US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选择班级，或者部分学生，选择好完成时间；选择是否定时发送，并填入时间，点击“确认”即可发布作业；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8525" y="2353945"/>
            <a:ext cx="9487535" cy="4361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/>
              <a:t>五、学生登录云平台完成作业并上传后，老师就可以进行批阅了。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3237865" y="2508250"/>
            <a:ext cx="64071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教师批阅作业的具体步骤请点击以下链接获知：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5780" y="3639820"/>
            <a:ext cx="1011555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hlinkClick r:id="rId1" action="ppaction://hlinkfile"/>
              </a:rPr>
              <a:t>https://wwp.huijiaoyun.com/ty-helpDocument-spa/index.html#/detail?id=20190708150104114&amp;isShare=true&amp;platformCode=888888</a:t>
            </a:r>
            <a:endParaRPr lang="zh-CN" altLang="en-US" sz="3600">
              <a:hlinkClick r:id="rId1" action="ppaction://hlinkfi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56292" y="2205318"/>
            <a:ext cx="9875520" cy="21117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“</a:t>
            </a:r>
            <a:r>
              <a:rPr lang="zh-CN" altLang="en-US" dirty="0"/>
              <a:t>人人通空间</a:t>
            </a:r>
            <a:r>
              <a:rPr lang="en-US" altLang="zh-CN" dirty="0"/>
              <a:t>”APP</a:t>
            </a:r>
            <a:br>
              <a:rPr lang="zh-CN" altLang="en-US" dirty="0"/>
            </a:br>
            <a:r>
              <a:rPr lang="zh-CN" altLang="en-US" dirty="0"/>
              <a:t>布置学生作业的方法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在手机应用市场中，下载并安装</a:t>
            </a:r>
            <a:r>
              <a:rPr lang="en-US" altLang="zh-CN" sz="3200"/>
              <a:t>APP“</a:t>
            </a:r>
            <a:r>
              <a:rPr lang="zh-CN" altLang="en-US" sz="3200"/>
              <a:t>人人通空间</a:t>
            </a:r>
            <a:r>
              <a:rPr lang="en-US" altLang="zh-CN" sz="3200"/>
              <a:t>”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/>
              <a:t>要认准下面的蓝色博士帽图标，谨防假冒。</a:t>
            </a:r>
            <a:endParaRPr lang="zh-CN" altLang="en-US" sz="2800"/>
          </a:p>
        </p:txBody>
      </p:sp>
      <p:pic>
        <p:nvPicPr>
          <p:cNvPr id="4" name="图片 3" descr="0e4b5be2c5c919037febcd0a2e93ae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5124" t="33054" r="34730" b="50582"/>
          <a:stretch>
            <a:fillRect/>
          </a:stretch>
        </p:blipFill>
        <p:spPr>
          <a:xfrm>
            <a:off x="3001010" y="2639060"/>
            <a:ext cx="2505710" cy="2418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28560" y="2609850"/>
            <a:ext cx="2476500" cy="2476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785" y="5180330"/>
            <a:ext cx="178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我长这样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72730" y="5180330"/>
            <a:ext cx="178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扫我下载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>
                <a:sym typeface="+mn-ea"/>
              </a:rPr>
              <a:t>登录移动端APP</a:t>
            </a:r>
            <a:endParaRPr lang="zh-CN" altLang="en-US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8880" y="1330325"/>
            <a:ext cx="3971925" cy="5148580"/>
          </a:xfrm>
        </p:spPr>
        <p:txBody>
          <a:bodyPr>
            <a:normAutofit fontScale="90000"/>
          </a:bodyPr>
          <a:p>
            <a:pPr algn="just" fontAlgn="auto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</a:rPr>
              <a:t>点击“工作”</a:t>
            </a:r>
            <a:r>
              <a:rPr lang="en-US" altLang="zh-CN" sz="2400">
                <a:latin typeface="微软雅黑" panose="020B0503020204020204" charset="-122"/>
              </a:rPr>
              <a:t>----</a:t>
            </a:r>
            <a:r>
              <a:rPr lang="zh-CN" altLang="en-US" sz="2400">
                <a:latin typeface="微软雅黑" panose="020B0503020204020204" charset="-122"/>
              </a:rPr>
              <a:t>“课后练习”</a:t>
            </a:r>
            <a:endParaRPr lang="zh-CN" altLang="en-US" sz="2400">
              <a:latin typeface="微软雅黑" panose="020B0503020204020204" charset="-122"/>
            </a:endParaRPr>
          </a:p>
          <a:p>
            <a:pPr algn="just" fontAlgn="auto">
              <a:lnSpc>
                <a:spcPct val="120000"/>
              </a:lnSpc>
            </a:pPr>
            <a:endParaRPr lang="zh-CN" altLang="en-US" sz="2400">
              <a:latin typeface="微软雅黑" panose="020B0503020204020204" charset="-122"/>
            </a:endParaRPr>
          </a:p>
          <a:p>
            <a:pPr algn="just" fontAlgn="auto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</a:rPr>
              <a:t>点击右下角铅笔，填写信息</a:t>
            </a:r>
            <a:endParaRPr lang="zh-CN" altLang="en-US" sz="2400">
              <a:latin typeface="微软雅黑" panose="020B0503020204020204" charset="-122"/>
            </a:endParaRPr>
          </a:p>
          <a:p>
            <a:pPr marL="539750" lvl="1" indent="0" algn="just" fontAlgn="auto">
              <a:lnSpc>
                <a:spcPct val="120000"/>
              </a:lnSpc>
              <a:buNone/>
            </a:pPr>
            <a:r>
              <a:rPr lang="zh-CN" altLang="en-US" sz="17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</a:rPr>
              <a:t>（其中点击“资源”有多种选择，点击“发送班级”可推送不同的学习小组实现差异化教学）</a:t>
            </a:r>
            <a:endParaRPr lang="zh-CN" altLang="en-US" sz="17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</a:endParaRPr>
          </a:p>
          <a:p>
            <a:pPr algn="just" fontAlgn="auto">
              <a:lnSpc>
                <a:spcPct val="120000"/>
              </a:lnSpc>
            </a:pPr>
            <a:endParaRPr lang="zh-CN" altLang="en-US" sz="2400">
              <a:latin typeface="微软雅黑" panose="020B0503020204020204" charset="-122"/>
            </a:endParaRPr>
          </a:p>
          <a:p>
            <a:pPr algn="just" fontAlgn="auto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</a:rPr>
              <a:t>点击“布置”推送给学生</a:t>
            </a:r>
            <a:endParaRPr lang="zh-CN" altLang="en-US" sz="2400">
              <a:latin typeface="微软雅黑" panose="020B0503020204020204" charset="-122"/>
            </a:endParaRPr>
          </a:p>
          <a:p>
            <a:pPr marL="539750" lvl="1" indent="0" algn="just" fontAlgn="auto">
              <a:lnSpc>
                <a:spcPct val="120000"/>
              </a:lnSpc>
              <a:buNone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</a:rPr>
              <a:t>（或“保存为草稿”，以后推送）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</a:endParaRPr>
          </a:p>
        </p:txBody>
      </p:sp>
      <p:pic>
        <p:nvPicPr>
          <p:cNvPr id="4" name="图片 3" descr="C:\Users\Administrator\Desktop\未命名_副本.jpg未命名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670" y="1330325"/>
            <a:ext cx="7575550" cy="514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8700" y="603885"/>
            <a:ext cx="8559165" cy="5803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更多内容请参阅：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3890" y="2720975"/>
            <a:ext cx="9997440" cy="3527425"/>
          </a:xfrm>
        </p:spPr>
        <p:txBody>
          <a:bodyPr/>
          <a:p>
            <a:r>
              <a:rPr lang="zh-CN" altLang="en-US">
                <a:hlinkClick r:id="rId1"/>
              </a:rPr>
              <a:t>《利用教育云平台“停课不停学”指南》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5630" y="2933700"/>
            <a:ext cx="7553960" cy="3703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>
                <a:sym typeface="+mn-ea"/>
              </a:rPr>
              <a:t>一、登录教育云平台</a:t>
            </a:r>
            <a:endParaRPr lang="zh-CN" altLang="en-US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1000" y="1287780"/>
            <a:ext cx="10260330" cy="4829175"/>
          </a:xfrm>
        </p:spPr>
        <p:txBody>
          <a:bodyPr/>
          <a:p>
            <a:pPr algn="just"/>
            <a:r>
              <a:rPr lang="zh-CN" altLang="en-US" sz="2000">
                <a:sym typeface="+mn-ea"/>
              </a:rPr>
              <a:t>用自己的用户名和密码登录荆门教育资源公共服务平台（ </a:t>
            </a:r>
            <a:r>
              <a:rPr lang="en-US" altLang="zh-CN" sz="2000">
                <a:sym typeface="+mn-ea"/>
                <a:hlinkClick r:id="rId2"/>
              </a:rPr>
              <a:t>http://www.jmeduyun.com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）</a:t>
            </a:r>
            <a:endParaRPr lang="zh-CN" altLang="en-US" sz="2000">
              <a:ea typeface="微软雅黑" panose="020B0503020204020204" charset="-122"/>
            </a:endParaRPr>
          </a:p>
          <a:p>
            <a:pPr lvl="1" algn="just"/>
            <a:r>
              <a:rPr lang="zh-CN" altLang="en-US" sz="1750">
                <a:sym typeface="+mn-ea"/>
              </a:rPr>
              <a:t>如忘记用户名和密码，请联系学校平台管理员解决</a:t>
            </a:r>
            <a:endParaRPr lang="zh-CN" altLang="en-US" sz="1750">
              <a:sym typeface="+mn-ea"/>
            </a:endParaRPr>
          </a:p>
          <a:p>
            <a:pPr algn="just"/>
            <a:r>
              <a:rPr lang="zh-CN" altLang="en-US" sz="2000">
                <a:sym typeface="+mn-ea"/>
              </a:rPr>
              <a:t>点击页面顶部导航栏中的 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 b="1">
                <a:sym typeface="+mn-ea"/>
              </a:rPr>
              <a:t>资源</a:t>
            </a:r>
            <a:r>
              <a:rPr lang="en-US" altLang="zh-CN" sz="2000">
                <a:sym typeface="+mn-ea"/>
              </a:rPr>
              <a:t>” </a:t>
            </a:r>
            <a:r>
              <a:rPr lang="zh-CN" altLang="en-US" sz="2000">
                <a:sym typeface="+mn-ea"/>
              </a:rPr>
              <a:t>频道</a:t>
            </a:r>
            <a:endParaRPr lang="zh-CN" altLang="en-US" sz="2000"/>
          </a:p>
          <a:p>
            <a:pPr lvl="1" algn="just"/>
            <a:r>
              <a:rPr lang="zh-CN" altLang="en-US" sz="1800"/>
              <a:t>包含各学段的 </a:t>
            </a:r>
            <a:r>
              <a:rPr lang="zh-CN" altLang="en-US" sz="1800" u="sng"/>
              <a:t>学科资源</a:t>
            </a:r>
            <a:r>
              <a:rPr lang="zh-CN" altLang="en-US" sz="1800"/>
              <a:t>、</a:t>
            </a:r>
            <a:r>
              <a:rPr lang="zh-CN" altLang="en-US" sz="1800" u="sng"/>
              <a:t>优课资源 </a:t>
            </a:r>
            <a:r>
              <a:rPr lang="zh-CN" altLang="en-US" sz="1800"/>
              <a:t>等，平台用户可免费使用</a:t>
            </a:r>
            <a:endParaRPr lang="zh-CN" altLang="en-US" sz="1800"/>
          </a:p>
        </p:txBody>
      </p:sp>
      <p:sp>
        <p:nvSpPr>
          <p:cNvPr id="5" name="矩形 4"/>
          <p:cNvSpPr/>
          <p:nvPr/>
        </p:nvSpPr>
        <p:spPr>
          <a:xfrm>
            <a:off x="5803265" y="2962910"/>
            <a:ext cx="468630" cy="381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二、根据学段学科选择资源：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r="1283"/>
          <a:stretch>
            <a:fillRect/>
          </a:stretch>
        </p:blipFill>
        <p:spPr>
          <a:xfrm>
            <a:off x="1670050" y="1417955"/>
            <a:ext cx="10109835" cy="502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215" y="2366645"/>
            <a:ext cx="8606155" cy="4219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>
                <a:sym typeface="+mn-ea"/>
              </a:rPr>
              <a:t>二、根据学段学科选择资源：</a:t>
            </a:r>
            <a:endParaRPr lang="zh-CN" altLang="en-US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4144" y="1330960"/>
            <a:ext cx="9997440" cy="4800600"/>
          </a:xfrm>
        </p:spPr>
        <p:txBody>
          <a:bodyPr/>
          <a:p>
            <a:r>
              <a:rPr lang="zh-CN" altLang="en-US" sz="2400"/>
              <a:t>国家基础教育资源：</a:t>
            </a:r>
            <a:r>
              <a:rPr lang="zh-CN" altLang="en-US" sz="2000"/>
              <a:t>为国家教育资源公共服务平台中分享的资源。</a:t>
            </a:r>
            <a:endParaRPr lang="zh-CN" altLang="en-US" sz="2000"/>
          </a:p>
          <a:p>
            <a:r>
              <a:rPr lang="zh-CN" altLang="en-US" sz="2400"/>
              <a:t>荆门基础教育资源：</a:t>
            </a:r>
            <a:r>
              <a:rPr lang="zh-CN" altLang="en-US" sz="2000"/>
              <a:t>为本地学校、教师发布并审核通过的资源。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56292" y="2205318"/>
            <a:ext cx="9875520" cy="21117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荆门教育资源公共服务平台</a:t>
            </a:r>
            <a:br>
              <a:rPr lang="zh-CN" altLang="en-US" dirty="0"/>
            </a:br>
            <a:r>
              <a:rPr lang="zh-CN" altLang="en-US" dirty="0"/>
              <a:t>名师工作室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3200"/>
              <a:t>教师可根据所任学科选择参加名师工作室的教研活动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89020" y="1242695"/>
            <a:ext cx="6647815" cy="5297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56292" y="2205318"/>
            <a:ext cx="9875520" cy="21117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荆门教育资源公共服务平台</a:t>
            </a:r>
            <a:br>
              <a:rPr lang="zh-CN" altLang="en-US" dirty="0"/>
            </a:br>
            <a:r>
              <a:rPr lang="zh-CN" altLang="en-US" dirty="0"/>
              <a:t>布置学生作业的方法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>
                <a:sym typeface="+mn-ea"/>
              </a:rPr>
              <a:t>一、登录教育云平台</a:t>
            </a:r>
            <a:endParaRPr lang="zh-CN" altLang="en-US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1" y="2250440"/>
            <a:ext cx="9583420" cy="4272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81835" y="1471930"/>
            <a:ext cx="9722485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a typeface="微软雅黑" panose="020B0503020204020204" charset="-122"/>
              </a:rPr>
              <a:t>用自己的用户名和密码登录荆门教育资源公共服务平台（ </a:t>
            </a:r>
            <a:r>
              <a:rPr lang="en-US" altLang="zh-CN">
                <a:hlinkClick r:id="rId2"/>
              </a:rPr>
              <a:t>http://www.jmeduyun.com</a:t>
            </a:r>
            <a:r>
              <a:rPr lang="en-US" altLang="zh-CN"/>
              <a:t> </a:t>
            </a:r>
            <a:r>
              <a:rPr lang="zh-CN" altLang="en-US">
                <a:ea typeface="微软雅黑" panose="020B0503020204020204" charset="-122"/>
              </a:rPr>
              <a:t>）</a:t>
            </a:r>
            <a:endParaRPr lang="zh-CN" altLang="en-US">
              <a:ea typeface="微软雅黑" panose="020B0503020204020204" charset="-122"/>
            </a:endParaRPr>
          </a:p>
          <a:p>
            <a:r>
              <a:rPr lang="zh-CN" altLang="en-US">
                <a:ea typeface="微软雅黑" panose="020B0503020204020204" charset="-122"/>
              </a:rPr>
              <a:t>（如忘记用户名和密码，请联系学校平台管理员解决）</a:t>
            </a:r>
            <a:endParaRPr lang="zh-CN" altLang="en-US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3500" y="274955"/>
            <a:ext cx="10577830" cy="1143000"/>
          </a:xfrm>
        </p:spPr>
        <p:txBody>
          <a:bodyPr>
            <a:noAutofit/>
          </a:bodyPr>
          <a:lstStyle/>
          <a:p>
            <a:r>
              <a:rPr lang="zh-CN" altLang="en-US" sz="3200"/>
              <a:t>二、点击页面顶部导航栏中的</a:t>
            </a:r>
            <a:r>
              <a:rPr lang="en-US" altLang="zh-CN" sz="3200"/>
              <a:t>“</a:t>
            </a:r>
            <a:r>
              <a:rPr lang="zh-CN" altLang="en-US" sz="3200"/>
              <a:t>应用</a:t>
            </a:r>
            <a:r>
              <a:rPr lang="en-US" altLang="zh-CN" sz="3200"/>
              <a:t>”</a:t>
            </a:r>
            <a:r>
              <a:rPr lang="zh-CN" altLang="en-US" sz="3200"/>
              <a:t>频道</a:t>
            </a:r>
            <a:r>
              <a:rPr lang="en-US" altLang="zh-CN" sz="3200"/>
              <a:t>——</a:t>
            </a:r>
            <a:r>
              <a:rPr lang="zh-CN" altLang="en-US" sz="3200"/>
              <a:t>教学助手</a:t>
            </a:r>
            <a:endParaRPr lang="zh-CN" altLang="en-US" sz="320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16972" y="1447800"/>
            <a:ext cx="9791593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5731,&quot;width&quot;:9377}"/>
</p:tagLst>
</file>

<file path=ppt/tags/tag2.xml><?xml version="1.0" encoding="utf-8"?>
<p:tagLst xmlns:p="http://schemas.openxmlformats.org/presentationml/2006/main">
  <p:tag name="REFSHAPE" val="385629500"/>
  <p:tag name="KSO_WM_UNIT_PLACING_PICTURE_USER_VIEWPORT" val="{&quot;height&quot;:3900,&quot;width&quot;:390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1011</Words>
  <Application>WPS 演示</Application>
  <PresentationFormat>自定义</PresentationFormat>
  <Paragraphs>85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 2</vt:lpstr>
      <vt:lpstr>Verdana</vt:lpstr>
      <vt:lpstr>Gill Sans MT</vt:lpstr>
      <vt:lpstr>Arial Unicode MS</vt:lpstr>
      <vt:lpstr>Calibri</vt:lpstr>
      <vt:lpstr>夏至</vt:lpstr>
      <vt:lpstr>荆门教育资源公共服务平台 教学资源的调用</vt:lpstr>
      <vt:lpstr>一、登录教育云平台</vt:lpstr>
      <vt:lpstr>二、根据学段学科选择资源：</vt:lpstr>
      <vt:lpstr>二、根据学段学科选择资源：</vt:lpstr>
      <vt:lpstr>荆门教育资源公共服务平台 布置学生作业的方法</vt:lpstr>
      <vt:lpstr>PowerPoint 演示文稿</vt:lpstr>
      <vt:lpstr>荆门教育资源公共服务平台 布置学生作业的方法</vt:lpstr>
      <vt:lpstr>一、登录教育云平台</vt:lpstr>
      <vt:lpstr>二、点击页面顶部导航栏中的“应用”频道——教学助手</vt:lpstr>
      <vt:lpstr>三、点击“WEB版”。（也可点击其它两个下载安装）</vt:lpstr>
      <vt:lpstr>四、点击“课后作业”，就可以布置作业了。</vt:lpstr>
      <vt:lpstr>五、作业布置界面</vt:lpstr>
      <vt:lpstr>五、作业布置界面</vt:lpstr>
      <vt:lpstr>五、学生登录云平台完成作业并上传后，老师就可以进行批阅了。</vt:lpstr>
      <vt:lpstr>“人人通空间”APP 布置学生作业的方法</vt:lpstr>
      <vt:lpstr>在手机应用市场中，下载并安装APP“人人通空间”。</vt:lpstr>
      <vt:lpstr>登录移动端APP</vt:lpstr>
      <vt:lpstr>PowerPoint 演示文稿</vt:lpstr>
      <vt:lpstr>更多内容请参阅：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</cp:revision>
  <dcterms:created xsi:type="dcterms:W3CDTF">2020-01-28T13:57:00Z</dcterms:created>
  <dcterms:modified xsi:type="dcterms:W3CDTF">2020-01-30T14:39:36Z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